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6" r:id="rId9"/>
    <p:sldId id="268" r:id="rId10"/>
    <p:sldId id="270" r:id="rId11"/>
    <p:sldId id="272" r:id="rId12"/>
    <p:sldId id="274" r:id="rId13"/>
    <p:sldId id="276" r:id="rId14"/>
    <p:sldId id="278" r:id="rId15"/>
    <p:sldId id="280" r:id="rId16"/>
    <p:sldId id="282" r:id="rId17"/>
    <p:sldId id="283" r:id="rId18"/>
    <p:sldId id="287" r:id="rId19"/>
    <p:sldId id="288" r:id="rId20"/>
    <p:sldId id="289" r:id="rId21"/>
    <p:sldId id="291" r:id="rId22"/>
    <p:sldId id="293" r:id="rId23"/>
    <p:sldId id="295" r:id="rId24"/>
    <p:sldId id="297" r:id="rId25"/>
    <p:sldId id="299" r:id="rId26"/>
    <p:sldId id="301" r:id="rId27"/>
    <p:sldId id="303" r:id="rId28"/>
    <p:sldId id="305" r:id="rId29"/>
    <p:sldId id="307" r:id="rId30"/>
    <p:sldId id="309" r:id="rId31"/>
    <p:sldId id="311" r:id="rId32"/>
    <p:sldId id="313" r:id="rId33"/>
  </p:sldIdLst>
  <p:sldSz cx="9144000" cy="5143500" type="screen16x9"/>
  <p:notesSz cx="6858000" cy="9144000"/>
  <p:embeddedFontLst>
    <p:embeddedFont>
      <p:font typeface="Mongolian Baiti" panose="03000500000000000000" pitchFamily="66" charset="0"/>
      <p:regular r:id="rId35"/>
    </p:embeddedFont>
    <p:embeddedFont>
      <p:font typeface="MV Boli" panose="02000500030200090000" pitchFamily="2" charset="0"/>
      <p:regular r:id="rId36"/>
    </p:embeddedFont>
    <p:embeddedFont>
      <p:font typeface="Bahnschrift Light" panose="020B0502040204020203" pitchFamily="34" charset="0"/>
      <p:regular r:id="rId37"/>
    </p:embeddedFont>
    <p:embeddedFont>
      <p:font typeface="Gadugi" panose="020B0502040204020203" pitchFamily="34" charset="0"/>
      <p:regular r:id="rId38"/>
      <p:bold r:id="rId39"/>
    </p:embeddedFont>
    <p:embeddedFont>
      <p:font typeface="Sitka Display" panose="02000505000000020004" pitchFamily="2" charset="0"/>
      <p:regular r:id="rId40"/>
      <p:bold r:id="rId41"/>
      <p:italic r:id="rId42"/>
      <p:boldItalic r:id="rId43"/>
    </p:embeddedFont>
    <p:embeddedFont>
      <p:font typeface="Palatino Linotype" panose="02040502050505030304" pitchFamily="18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Corbel" panose="020B0503020204020204" pitchFamily="34" charset="0"/>
      <p:regular r:id="rId49"/>
      <p:bold r:id="rId50"/>
      <p:italic r:id="rId51"/>
      <p:boldItalic r:id="rId52"/>
    </p:embeddedFont>
    <p:embeddedFont>
      <p:font typeface="Ink Free" panose="03080402000500000000" pitchFamily="66" charset="0"/>
      <p:regular r:id="rId53"/>
    </p:embeddedFont>
    <p:embeddedFont>
      <p:font typeface="Comic Sans MS" panose="030F0702030302020204" pitchFamily="66" charset="0"/>
      <p:regular r:id="rId54"/>
      <p:bold r:id="rId55"/>
      <p:italic r:id="rId56"/>
      <p:boldItalic r:id="rId57"/>
    </p:embeddedFont>
    <p:embeddedFont>
      <p:font typeface="Arial Black" panose="020B0A04020102020204" pitchFamily="34" charset="0"/>
      <p:bold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Javanese Text" panose="02000000000000000000" pitchFamily="2" charset="0"/>
      <p:regular r:id="rId63"/>
    </p:embeddedFont>
    <p:embeddedFont>
      <p:font typeface="Bahnschrift SemiBold SemiConden" panose="020B0502040204020203" pitchFamily="34" charset="0"/>
      <p:bold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Bahnschrift" panose="020B0502040204020203" pitchFamily="34" charset="0"/>
      <p:regular r:id="rId73"/>
      <p:bold r:id="rId74"/>
    </p:embeddedFont>
    <p:embeddedFont>
      <p:font typeface="Segoe UI" panose="020B0502040204020203" pitchFamily="34" charset="0"/>
      <p:regular r:id="rId75"/>
      <p:bold r:id="rId76"/>
      <p:italic r:id="rId77"/>
      <p:boldItalic r:id="rId78"/>
    </p:embeddedFont>
    <p:embeddedFont>
      <p:font typeface="Montserrat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font" Target="fonts/font34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74" Type="http://schemas.openxmlformats.org/officeDocument/2006/relationships/font" Target="fonts/font40.fntdata"/><Relationship Id="rId79" Type="http://schemas.openxmlformats.org/officeDocument/2006/relationships/font" Target="fonts/font4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font" Target="fonts/font35.fntdata"/><Relationship Id="rId77" Type="http://schemas.openxmlformats.org/officeDocument/2006/relationships/font" Target="fonts/font43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72" Type="http://schemas.openxmlformats.org/officeDocument/2006/relationships/font" Target="fonts/font38.fntdata"/><Relationship Id="rId80" Type="http://schemas.openxmlformats.org/officeDocument/2006/relationships/font" Target="fonts/font4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font" Target="fonts/font33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font" Target="fonts/font36.fntdata"/><Relationship Id="rId75" Type="http://schemas.openxmlformats.org/officeDocument/2006/relationships/font" Target="fonts/font4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73" Type="http://schemas.openxmlformats.org/officeDocument/2006/relationships/font" Target="fonts/font39.fntdata"/><Relationship Id="rId78" Type="http://schemas.openxmlformats.org/officeDocument/2006/relationships/font" Target="fonts/font44.fntdata"/><Relationship Id="rId81" Type="http://schemas.openxmlformats.org/officeDocument/2006/relationships/font" Target="fonts/font47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6" Type="http://schemas.openxmlformats.org/officeDocument/2006/relationships/font" Target="fonts/font42.fntdata"/><Relationship Id="rId7" Type="http://schemas.openxmlformats.org/officeDocument/2006/relationships/slide" Target="slides/slide6.xml"/><Relationship Id="rId71" Type="http://schemas.openxmlformats.org/officeDocument/2006/relationships/font" Target="fonts/font3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66" Type="http://schemas.openxmlformats.org/officeDocument/2006/relationships/font" Target="fonts/font32.fntdata"/><Relationship Id="rId61" Type="http://schemas.openxmlformats.org/officeDocument/2006/relationships/font" Target="fonts/font27.fntdata"/><Relationship Id="rId82" Type="http://schemas.openxmlformats.org/officeDocument/2006/relationships/font" Target="fonts/font4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A80D36-4D19-49FA-AB45-F64D6913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019E2-3949-4426-ACE6-9007D343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A4397-A052-4437-B846-FB51141E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5750" y="501751"/>
            <a:ext cx="8512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Capstone Project</a:t>
            </a:r>
            <a:endParaRPr sz="42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6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NYC TAXI TRIP DURATION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547E0A-19AC-40D7-8FF4-3E2854EA66B1}"/>
              </a:ext>
            </a:extLst>
          </p:cNvPr>
          <p:cNvSpPr/>
          <p:nvPr/>
        </p:nvSpPr>
        <p:spPr>
          <a:xfrm>
            <a:off x="0" y="1"/>
            <a:ext cx="914400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Now, we will perform basic EDA to get some insights into the data.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066D47D-CCC6-442E-B5B8-45EE57F74F3D}"/>
              </a:ext>
            </a:extLst>
          </p:cNvPr>
          <p:cNvSpPr/>
          <p:nvPr/>
        </p:nvSpPr>
        <p:spPr>
          <a:xfrm>
            <a:off x="5537338" y="3021409"/>
            <a:ext cx="3299791" cy="1819151"/>
          </a:xfrm>
          <a:prstGeom prst="wedgeRectCallout">
            <a:avLst>
              <a:gd name="adj1" fmla="val -97851"/>
              <a:gd name="adj2" fmla="val -470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We have almost all the trip records sent to the server.</a:t>
            </a:r>
          </a:p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9E2A4AA-F599-494E-909A-C92F05D3968B}"/>
              </a:ext>
            </a:extLst>
          </p:cNvPr>
          <p:cNvSpPr/>
          <p:nvPr/>
        </p:nvSpPr>
        <p:spPr>
          <a:xfrm>
            <a:off x="89452" y="447169"/>
            <a:ext cx="3796748" cy="2271301"/>
          </a:xfrm>
          <a:prstGeom prst="wedgeRectCallout">
            <a:avLst>
              <a:gd name="adj1" fmla="val 76125"/>
              <a:gd name="adj2" fmla="val -1146"/>
            </a:avLst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105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Vendor_ID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stating the provider associated with trip, preferably </a:t>
            </a:r>
            <a:r>
              <a:rPr lang="en-US" sz="1200" b="1" dirty="0">
                <a:solidFill>
                  <a:srgbClr val="00B050"/>
                </a:solidFill>
                <a:latin typeface="Consolas" panose="020B0609020204030204" pitchFamily="49" charset="0"/>
              </a:rPr>
              <a:t>2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different taxi companies.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Analysis tells us that 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Second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service provider has been most frequently opted by people over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First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service provider over the period of time.</a:t>
            </a:r>
          </a:p>
          <a:p>
            <a:pPr algn="ctr"/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ACD96-F93E-4D10-A334-F643DA55C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173" y="302940"/>
            <a:ext cx="3220297" cy="2718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4B1C2-6DCD-4FED-97A2-C1DBA7A3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2" y="2718470"/>
            <a:ext cx="3412740" cy="271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8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0B9E4-511D-431C-8D9B-B1317A4F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2119"/>
            <a:ext cx="9144000" cy="2678464"/>
          </a:xfrm>
          <a:prstGeom prst="rect">
            <a:avLst/>
          </a:prstGeom>
        </p:spPr>
      </p:pic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C72B8779-7188-4B9E-9074-1CEC637C7CFE}"/>
              </a:ext>
            </a:extLst>
          </p:cNvPr>
          <p:cNvSpPr/>
          <p:nvPr/>
        </p:nvSpPr>
        <p:spPr>
          <a:xfrm>
            <a:off x="854765" y="2882348"/>
            <a:ext cx="7752522" cy="1858618"/>
          </a:xfrm>
          <a:prstGeom prst="snip2Diag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9B9617-AA82-4496-BE27-64028DBD2EBE}"/>
              </a:ext>
            </a:extLst>
          </p:cNvPr>
          <p:cNvSpPr txBox="1"/>
          <p:nvPr/>
        </p:nvSpPr>
        <p:spPr>
          <a:xfrm>
            <a:off x="1128091" y="3063358"/>
            <a:ext cx="720587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00B050"/>
                </a:solidFill>
              </a:rPr>
              <a:t>Trip Duration Viz.</a:t>
            </a:r>
          </a:p>
          <a:p>
            <a:endParaRPr lang="en-US" sz="1050" b="1" dirty="0"/>
          </a:p>
          <a:p>
            <a:r>
              <a:rPr lang="en-US" b="1" dirty="0"/>
              <a:t>Probably in this visualization we can clearly see some outliers (marked in Red) , their trips are lasting between 1900000 seconds (528 Hours) to somewhere around 3500000 (972 hours) seconds which is impossible in case of taxi trips , How can a taxi trip be that long ? It’s Quite suspicious. We’ll have to get rid of those Outliers or else it’ll affect our model’s performance</a:t>
            </a:r>
            <a:r>
              <a:rPr lang="en-US" sz="1050" b="1" dirty="0"/>
              <a:t>.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90F9ED-31A4-4C19-BE2B-650ADDC75D76}"/>
              </a:ext>
            </a:extLst>
          </p:cNvPr>
          <p:cNvSpPr/>
          <p:nvPr/>
        </p:nvSpPr>
        <p:spPr>
          <a:xfrm>
            <a:off x="4731027" y="626165"/>
            <a:ext cx="4084982" cy="9144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45312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E33953-54AF-4052-A813-825C17F7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037"/>
            <a:ext cx="9144000" cy="2678464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9E5D23A6-8606-4B9D-B7CA-E4CD2D14E2FE}"/>
              </a:ext>
            </a:extLst>
          </p:cNvPr>
          <p:cNvSpPr/>
          <p:nvPr/>
        </p:nvSpPr>
        <p:spPr>
          <a:xfrm>
            <a:off x="233570" y="85008"/>
            <a:ext cx="8676861" cy="2315818"/>
          </a:xfrm>
          <a:prstGeom prst="parallelogram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088B6-A0C1-413E-A4E2-030449B19731}"/>
              </a:ext>
            </a:extLst>
          </p:cNvPr>
          <p:cNvSpPr txBox="1"/>
          <p:nvPr/>
        </p:nvSpPr>
        <p:spPr>
          <a:xfrm>
            <a:off x="2335695" y="294532"/>
            <a:ext cx="46216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  <a:latin typeface="Bahnschrift" panose="020B0502040204020203" pitchFamily="34" charset="0"/>
              </a:rPr>
              <a:t>Most number of trips are done by single or double passengers.</a:t>
            </a:r>
          </a:p>
          <a:p>
            <a:pPr algn="ctr">
              <a:lnSpc>
                <a:spcPct val="150000"/>
              </a:lnSpc>
            </a:pPr>
            <a:endParaRPr lang="en-US" b="1" dirty="0">
              <a:solidFill>
                <a:srgbClr val="00B050"/>
              </a:solidFill>
              <a:latin typeface="Bahnschrif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  <a:latin typeface="Bahnschrift" panose="020B0502040204020203" pitchFamily="34" charset="0"/>
              </a:rPr>
              <a:t>But one thing is Interesting to observe, there exist trip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ZERO</a:t>
            </a:r>
            <a:r>
              <a:rPr lang="en-US" b="1" dirty="0">
                <a:solidFill>
                  <a:srgbClr val="00B050"/>
                </a:solidFill>
                <a:latin typeface="Bahnschrift" panose="020B0502040204020203" pitchFamily="34" charset="0"/>
              </a:rPr>
              <a:t> passengers, was that a free ride ? </a:t>
            </a:r>
            <a:r>
              <a:rPr lang="en-US" b="1" dirty="0">
                <a:solidFill>
                  <a:srgbClr val="00B050"/>
                </a:solidFill>
                <a:latin typeface="Bahnschrift" panose="020B0502040204020203" pitchFamily="34" charset="0"/>
              </a:rPr>
              <a:t>Or just a </a:t>
            </a:r>
            <a:r>
              <a:rPr lang="en-US" b="1" dirty="0" smtClean="0">
                <a:solidFill>
                  <a:srgbClr val="00B050"/>
                </a:solidFill>
                <a:latin typeface="Bahnschrift" panose="020B0502040204020203" pitchFamily="34" charset="0"/>
              </a:rPr>
              <a:t>it is false recorded data entry?</a:t>
            </a:r>
            <a:endParaRPr lang="en-US" b="1" dirty="0">
              <a:solidFill>
                <a:srgbClr val="00B05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5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E448B8-9569-421D-A8A7-830C4B500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0069" cy="5143500"/>
          </a:xfrm>
          <a:prstGeom prst="rect">
            <a:avLst/>
          </a:prstGeom>
        </p:spPr>
      </p:pic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F20E17BA-839A-4732-9D03-FD4495EBC483}"/>
              </a:ext>
            </a:extLst>
          </p:cNvPr>
          <p:cNvSpPr/>
          <p:nvPr/>
        </p:nvSpPr>
        <p:spPr>
          <a:xfrm>
            <a:off x="6689035" y="208722"/>
            <a:ext cx="2256183" cy="4731026"/>
          </a:xfrm>
          <a:prstGeom prst="snip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By Taking Logarithm of Trip duration we can Smoothen those. </a:t>
            </a:r>
          </a:p>
          <a:p>
            <a:pPr algn="ctr">
              <a:lnSpc>
                <a:spcPct val="150000"/>
              </a:lnSpc>
            </a:pPr>
            <a:endParaRPr lang="en-US" sz="1800" b="1" dirty="0">
              <a:solidFill>
                <a:schemeClr val="accent4">
                  <a:lumMod val="60000"/>
                  <a:lumOff val="40000"/>
                </a:schemeClr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Now, Log. Trip Duration is our Target to Predict.</a:t>
            </a:r>
          </a:p>
        </p:txBody>
      </p:sp>
    </p:spTree>
    <p:extLst>
      <p:ext uri="{BB962C8B-B14F-4D97-AF65-F5344CB8AC3E}">
        <p14:creationId xmlns:p14="http://schemas.microsoft.com/office/powerpoint/2010/main" val="30432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419E6-B93C-4414-BE6D-FE03FAB9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715"/>
            <a:ext cx="9144000" cy="1070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96739-35F2-4EBD-87FE-EBAD6BF55B09}"/>
              </a:ext>
            </a:extLst>
          </p:cNvPr>
          <p:cNvSpPr txBox="1"/>
          <p:nvPr/>
        </p:nvSpPr>
        <p:spPr>
          <a:xfrm>
            <a:off x="0" y="94671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Label Encoding Categorical Variables ,</a:t>
            </a:r>
            <a:r>
              <a:rPr lang="en-US" sz="1100" dirty="0" err="1">
                <a:latin typeface="Gadugi" panose="020B0502040204020203" pitchFamily="34" charset="0"/>
                <a:ea typeface="Gadugi" panose="020B0502040204020203" pitchFamily="34" charset="0"/>
              </a:rPr>
              <a:t>i.e</a:t>
            </a:r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, “</a:t>
            </a:r>
            <a:r>
              <a:rPr lang="en-US" sz="1100" dirty="0" err="1">
                <a:latin typeface="Gadugi" panose="020B0502040204020203" pitchFamily="34" charset="0"/>
                <a:ea typeface="Gadugi" panose="020B0502040204020203" pitchFamily="34" charset="0"/>
              </a:rPr>
              <a:t>store_and_fwd_flag</a:t>
            </a:r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” and “</a:t>
            </a:r>
            <a:r>
              <a:rPr lang="en-US" sz="1100" dirty="0" err="1">
                <a:latin typeface="Gadugi" panose="020B0502040204020203" pitchFamily="34" charset="0"/>
                <a:ea typeface="Gadugi" panose="020B0502040204020203" pitchFamily="34" charset="0"/>
              </a:rPr>
              <a:t>vendor_id</a:t>
            </a:r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”. We can convert these features into “category” type by function called “</a:t>
            </a:r>
            <a:r>
              <a:rPr lang="en-US" sz="1100" dirty="0" err="1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astype</a:t>
            </a:r>
            <a:r>
              <a:rPr lang="en-US" sz="1100" dirty="0">
                <a:solidFill>
                  <a:srgbClr val="FF0000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(‘category’)</a:t>
            </a:r>
            <a:r>
              <a:rPr lang="en-US" sz="1100" dirty="0">
                <a:latin typeface="Gadugi" panose="020B0502040204020203" pitchFamily="34" charset="0"/>
                <a:ea typeface="Gadugi" panose="020B0502040204020203" pitchFamily="34" charset="0"/>
              </a:rPr>
              <a:t>” that will speed up the Computation. Since, my plan is to go with PCA for dimension reduction, I’m not going with that approach.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1FBDC-B7C0-470E-AF00-408F80ED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5851"/>
            <a:ext cx="9144000" cy="19629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C6393-E233-43BE-BF1D-C30C205FB9F5}"/>
              </a:ext>
            </a:extLst>
          </p:cNvPr>
          <p:cNvSpPr txBox="1"/>
          <p:nvPr/>
        </p:nvSpPr>
        <p:spPr>
          <a:xfrm>
            <a:off x="0" y="1962943"/>
            <a:ext cx="914400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dugi" panose="020B0502040204020203" pitchFamily="34" charset="0"/>
                <a:ea typeface="Gadugi" panose="020B0502040204020203" pitchFamily="34" charset="0"/>
              </a:rPr>
              <a:t>Feature Engineering</a:t>
            </a:r>
          </a:p>
          <a:p>
            <a:pPr algn="ctr"/>
            <a:endParaRPr lang="en-US" sz="1050" dirty="0">
              <a:solidFill>
                <a:schemeClr val="accent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Date and time columns in the Dataset has whole lot story to tell, we have to fetch them as separate columns. We do not have to fetch pickup and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dropoff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time both, as they may lead to strong positive correlation in the respective fetched features. Further we can use these columns for Analysis.</a:t>
            </a:r>
          </a:p>
        </p:txBody>
      </p:sp>
    </p:spTree>
    <p:extLst>
      <p:ext uri="{BB962C8B-B14F-4D97-AF65-F5344CB8AC3E}">
        <p14:creationId xmlns:p14="http://schemas.microsoft.com/office/powerpoint/2010/main" val="275512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92E50FC4-781C-4FD7-A6E3-EBD70DBA5AEF}"/>
              </a:ext>
            </a:extLst>
          </p:cNvPr>
          <p:cNvSpPr/>
          <p:nvPr/>
        </p:nvSpPr>
        <p:spPr>
          <a:xfrm>
            <a:off x="208723" y="77029"/>
            <a:ext cx="3492404" cy="1272206"/>
          </a:xfrm>
          <a:prstGeom prst="wedgeEllipseCallout">
            <a:avLst>
              <a:gd name="adj1" fmla="val 95571"/>
              <a:gd name="adj2" fmla="val -1457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2">
                    <a:lumMod val="75000"/>
                  </a:schemeClr>
                </a:solidFill>
              </a:rPr>
              <a:t>Number of trips in a particular month - March and April marking the highest. January being lowest maybe due to </a:t>
            </a:r>
            <a:r>
              <a:rPr lang="en-US" sz="1500" b="1" dirty="0" err="1">
                <a:solidFill>
                  <a:schemeClr val="accent2">
                    <a:lumMod val="75000"/>
                  </a:schemeClr>
                </a:solidFill>
              </a:rPr>
              <a:t>SnowFall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16CC459-DCC8-46F5-B78C-2887086819B1}"/>
              </a:ext>
            </a:extLst>
          </p:cNvPr>
          <p:cNvSpPr/>
          <p:nvPr/>
        </p:nvSpPr>
        <p:spPr>
          <a:xfrm>
            <a:off x="208723" y="1478445"/>
            <a:ext cx="3182177" cy="936764"/>
          </a:xfrm>
          <a:prstGeom prst="wedgeEllipseCallout">
            <a:avLst>
              <a:gd name="adj1" fmla="val 12872"/>
              <a:gd name="adj2" fmla="val 7299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chemeClr val="tx2">
                    <a:lumMod val="75000"/>
                  </a:schemeClr>
                </a:solidFill>
              </a:rPr>
              <a:t>In which hour we get to see maximum trips ? - </a:t>
            </a:r>
            <a:r>
              <a:rPr lang="en-US" sz="1500" b="1" dirty="0">
                <a:solidFill>
                  <a:srgbClr val="FF0000"/>
                </a:solidFill>
              </a:rPr>
              <a:t>Rush hours (5pm to 10pm)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3754A-F2C4-4710-A4BC-E82BFC8C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74" y="-1113"/>
            <a:ext cx="3701126" cy="2729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F6E46-00CE-4A1A-BDDC-72E54002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4" y="2680842"/>
            <a:ext cx="8746435" cy="2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9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Diagonal Corners Snipped 3">
            <a:extLst>
              <a:ext uri="{FF2B5EF4-FFF2-40B4-BE49-F238E27FC236}">
                <a16:creationId xmlns:a16="http://schemas.microsoft.com/office/drawing/2014/main" id="{292735AC-4CC8-421B-A00B-0287DF3970B7}"/>
              </a:ext>
            </a:extLst>
          </p:cNvPr>
          <p:cNvSpPr/>
          <p:nvPr/>
        </p:nvSpPr>
        <p:spPr>
          <a:xfrm>
            <a:off x="6689035" y="208722"/>
            <a:ext cx="2256183" cy="4731026"/>
          </a:xfrm>
          <a:prstGeom prst="snip2Diag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Observations says that Fridays and Saturdays are those days in a week when New Yorkers prefer to </a:t>
            </a:r>
            <a:r>
              <a:rPr lang="en-US" sz="1800" b="1" dirty="0" err="1">
                <a:solidFill>
                  <a:srgbClr val="92D05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rome</a:t>
            </a:r>
            <a:r>
              <a:rPr lang="en-US" sz="1800" b="1" dirty="0">
                <a:solidFill>
                  <a:srgbClr val="92D05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 in city. GREAT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F850A-4AAF-4748-B11D-F600C9EA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31"/>
            <a:ext cx="6390861" cy="50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2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E2B30B-3DB0-4F21-BB8E-A60D4F79F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4" y="114853"/>
            <a:ext cx="8318811" cy="3635298"/>
          </a:xfrm>
          <a:prstGeom prst="rect">
            <a:avLst/>
          </a:prstGeom>
        </p:spPr>
      </p:pic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0E827A92-BF6B-4369-A174-14DD0798D061}"/>
              </a:ext>
            </a:extLst>
          </p:cNvPr>
          <p:cNvSpPr/>
          <p:nvPr/>
        </p:nvSpPr>
        <p:spPr>
          <a:xfrm>
            <a:off x="1" y="4237215"/>
            <a:ext cx="9144000" cy="59634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Seem like New Yorker’s do not prefer to get a Taxi on Month end’s , there is a significant drop in the Taxi trip count as month end’s approach.</a:t>
            </a:r>
          </a:p>
        </p:txBody>
      </p:sp>
    </p:spTree>
    <p:extLst>
      <p:ext uri="{BB962C8B-B14F-4D97-AF65-F5344CB8AC3E}">
        <p14:creationId xmlns:p14="http://schemas.microsoft.com/office/powerpoint/2010/main" val="44741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AB7419-5C26-49F3-A4B0-33B0171BCB8D}"/>
              </a:ext>
            </a:extLst>
          </p:cNvPr>
          <p:cNvSpPr txBox="1"/>
          <p:nvPr/>
        </p:nvSpPr>
        <p:spPr>
          <a:xfrm>
            <a:off x="3381631" y="339224"/>
            <a:ext cx="15087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u="sng" dirty="0">
                <a:latin typeface="Segoe UI" panose="020B0502040204020203" pitchFamily="34" charset="0"/>
                <a:cs typeface="Segoe UI" panose="020B0502040204020203" pitchFamily="34" charset="0"/>
              </a:rPr>
              <a:t>Correlation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90DE8-1F6B-4B0F-A4D2-29C8B2FA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77" y="784104"/>
            <a:ext cx="7013447" cy="43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5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EFEBB-681E-4B21-89F7-BAA81B12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868"/>
            <a:ext cx="9144000" cy="3276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EA4D01-0F9E-437A-81E5-1EEC7EB1DC4F}"/>
              </a:ext>
            </a:extLst>
          </p:cNvPr>
          <p:cNvSpPr txBox="1"/>
          <p:nvPr/>
        </p:nvSpPr>
        <p:spPr>
          <a:xfrm>
            <a:off x="0" y="357809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rgbClr val="FF0000"/>
                </a:solidFill>
                <a:latin typeface="Javanese Text" panose="02000000000000000000" pitchFamily="2" charset="0"/>
              </a:rPr>
              <a:t>Let’s drop unwanted columns like ID, as it makes no sense and some other columns of which we have already fetched information separately.</a:t>
            </a:r>
          </a:p>
        </p:txBody>
      </p:sp>
    </p:spTree>
    <p:extLst>
      <p:ext uri="{BB962C8B-B14F-4D97-AF65-F5344CB8AC3E}">
        <p14:creationId xmlns:p14="http://schemas.microsoft.com/office/powerpoint/2010/main" val="18889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6064C-5F8D-4BD0-B67A-322D5FA788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1799" y="1490869"/>
            <a:ext cx="5398295" cy="17984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246EA4-62EB-4344-A296-BB9F2F51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031161-982A-4C27-B0E0-56C281B9910A}"/>
              </a:ext>
            </a:extLst>
          </p:cNvPr>
          <p:cNvSpPr txBox="1"/>
          <p:nvPr/>
        </p:nvSpPr>
        <p:spPr>
          <a:xfrm>
            <a:off x="1" y="0"/>
            <a:ext cx="914399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rgbClr val="FFFF00"/>
                </a:solidFill>
              </a:rPr>
              <a:t>NYC taxi trip duration</a:t>
            </a:r>
          </a:p>
          <a:p>
            <a:pPr algn="ctr"/>
            <a:r>
              <a:rPr lang="en-US" sz="4050" b="1" dirty="0">
                <a:solidFill>
                  <a:srgbClr val="00B0F0"/>
                </a:solidFill>
              </a:rPr>
              <a:t>Analysis and Prediction</a:t>
            </a:r>
          </a:p>
          <a:p>
            <a:pPr algn="ctr"/>
            <a:endParaRPr lang="en-US" sz="4050" b="1" dirty="0">
              <a:solidFill>
                <a:srgbClr val="00B0F0"/>
              </a:solidFill>
            </a:endParaRPr>
          </a:p>
          <a:p>
            <a:pPr algn="ctr"/>
            <a:r>
              <a:rPr lang="en-US" sz="4050" b="1" dirty="0">
                <a:solidFill>
                  <a:srgbClr val="FF0000"/>
                </a:solidFill>
              </a:rPr>
              <a:t>DOMAIN: Transportation</a:t>
            </a:r>
          </a:p>
          <a:p>
            <a:pPr algn="ctr"/>
            <a:endParaRPr lang="en-US" sz="4050" b="1" dirty="0">
              <a:solidFill>
                <a:srgbClr val="00B0F0"/>
              </a:solidFill>
            </a:endParaRPr>
          </a:p>
          <a:p>
            <a:pPr algn="ctr"/>
            <a:endParaRPr lang="en-US" sz="4050" b="1" dirty="0">
              <a:solidFill>
                <a:srgbClr val="00B0F0"/>
              </a:solidFill>
            </a:endParaRPr>
          </a:p>
          <a:p>
            <a:pPr algn="ctr"/>
            <a:r>
              <a:rPr lang="en-US" sz="405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</a:t>
            </a:r>
            <a:r>
              <a:rPr lang="en-US" sz="405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Pooja </a:t>
            </a:r>
            <a:r>
              <a:rPr lang="en-US" sz="4050" b="1" dirty="0" err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Potdar</a:t>
            </a:r>
            <a:endParaRPr lang="en-US" sz="405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59743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24C165-C6C9-4461-BB83-2312F8EBF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6129"/>
            <a:ext cx="9144000" cy="34122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EC68D9-5A7C-401A-A9F2-C2CAA4CDC0AB}"/>
              </a:ext>
            </a:extLst>
          </p:cNvPr>
          <p:cNvSpPr/>
          <p:nvPr/>
        </p:nvSpPr>
        <p:spPr>
          <a:xfrm>
            <a:off x="0" y="1"/>
            <a:ext cx="91440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rbel" panose="020B0503020204020204" pitchFamily="34" charset="0"/>
              </a:rPr>
              <a:t>Normalizing the Dataset using Standard Scaling Technique.</a:t>
            </a:r>
          </a:p>
          <a:p>
            <a:pPr algn="ctr"/>
            <a:endParaRPr lang="en-US" b="1" dirty="0">
              <a:solidFill>
                <a:schemeClr val="bg1">
                  <a:lumMod val="75000"/>
                </a:schemeClr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050" b="1" dirty="0">
                <a:latin typeface="Corbel" panose="020B0503020204020204" pitchFamily="34" charset="0"/>
              </a:rPr>
              <a:t>Now, Why Standard Scaling ? Why not </a:t>
            </a:r>
            <a:r>
              <a:rPr lang="en-US" sz="1050" b="1" dirty="0" err="1">
                <a:latin typeface="Corbel" panose="020B0503020204020204" pitchFamily="34" charset="0"/>
              </a:rPr>
              <a:t>MinMax</a:t>
            </a:r>
            <a:r>
              <a:rPr lang="en-US" sz="1050" b="1" dirty="0">
                <a:latin typeface="Corbel" panose="020B0503020204020204" pitchFamily="34" charset="0"/>
              </a:rPr>
              <a:t> or Normalizer ?</a:t>
            </a:r>
          </a:p>
          <a:p>
            <a:pPr algn="ctr"/>
            <a:endParaRPr lang="en-US" sz="1050" b="1" dirty="0">
              <a:latin typeface="Corbel" panose="020B0503020204020204" pitchFamily="34" charset="0"/>
            </a:endParaRPr>
          </a:p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It is because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MinMax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 adjusts the value between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0’s and 1’s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, </a:t>
            </a:r>
          </a:p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which tend to work better for optimization techniques like Gradient descent and machine learning algorithms like KNN.</a:t>
            </a:r>
          </a:p>
          <a:p>
            <a:pPr algn="ctr"/>
            <a:endParaRPr lang="en-US" sz="1200" b="1" dirty="0">
              <a:solidFill>
                <a:schemeClr val="bg2">
                  <a:lumMod val="50000"/>
                </a:schemeClr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While, Normalizer uses distance measurement like Euclidean or Manhattan, so Normalizer tend to work better with KNN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487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B45621-55A1-415A-A6EC-EA98CF28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11300"/>
            <a:ext cx="3621881" cy="3993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113E7-2C13-4003-9FFC-D2F19ADB030A}"/>
              </a:ext>
            </a:extLst>
          </p:cNvPr>
          <p:cNvSpPr txBox="1"/>
          <p:nvPr/>
        </p:nvSpPr>
        <p:spPr>
          <a:xfrm>
            <a:off x="2909766" y="65051"/>
            <a:ext cx="336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Principal Component Analysis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59E80B-1DF3-4AD7-8951-634FA2E15D35}"/>
              </a:ext>
            </a:extLst>
          </p:cNvPr>
          <p:cNvCxnSpPr/>
          <p:nvPr/>
        </p:nvCxnSpPr>
        <p:spPr>
          <a:xfrm>
            <a:off x="593678" y="982639"/>
            <a:ext cx="0" cy="36439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687D748-2CDF-472C-9671-A507918A851B}"/>
              </a:ext>
            </a:extLst>
          </p:cNvPr>
          <p:cNvCxnSpPr>
            <a:cxnSpLocks/>
          </p:cNvCxnSpPr>
          <p:nvPr/>
        </p:nvCxnSpPr>
        <p:spPr>
          <a:xfrm>
            <a:off x="3275463" y="3643953"/>
            <a:ext cx="1706" cy="98263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503C19-8146-4CFD-A053-1FA88F4BDB90}"/>
              </a:ext>
            </a:extLst>
          </p:cNvPr>
          <p:cNvCxnSpPr/>
          <p:nvPr/>
        </p:nvCxnSpPr>
        <p:spPr>
          <a:xfrm>
            <a:off x="593677" y="4626591"/>
            <a:ext cx="2681786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6AF19B-2CA3-4C79-923F-21F92F977E5F}"/>
              </a:ext>
            </a:extLst>
          </p:cNvPr>
          <p:cNvSpPr txBox="1"/>
          <p:nvPr/>
        </p:nvSpPr>
        <p:spPr>
          <a:xfrm>
            <a:off x="1396443" y="4662732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Variance (V1)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628FC6-E46A-4D56-BD1B-438230E61340}"/>
              </a:ext>
            </a:extLst>
          </p:cNvPr>
          <p:cNvCxnSpPr>
            <a:cxnSpLocks/>
          </p:cNvCxnSpPr>
          <p:nvPr/>
        </p:nvCxnSpPr>
        <p:spPr>
          <a:xfrm>
            <a:off x="676470" y="982639"/>
            <a:ext cx="306904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5A16EF6-89F6-4EE3-900A-5A603BFD01C3}"/>
              </a:ext>
            </a:extLst>
          </p:cNvPr>
          <p:cNvCxnSpPr>
            <a:cxnSpLocks/>
          </p:cNvCxnSpPr>
          <p:nvPr/>
        </p:nvCxnSpPr>
        <p:spPr>
          <a:xfrm>
            <a:off x="3165194" y="3553536"/>
            <a:ext cx="580317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51E550-F3AA-42F5-9476-2AFA161A64D7}"/>
              </a:ext>
            </a:extLst>
          </p:cNvPr>
          <p:cNvCxnSpPr>
            <a:cxnSpLocks/>
          </p:cNvCxnSpPr>
          <p:nvPr/>
        </p:nvCxnSpPr>
        <p:spPr>
          <a:xfrm>
            <a:off x="3745511" y="982639"/>
            <a:ext cx="0" cy="2570897"/>
          </a:xfrm>
          <a:prstGeom prst="line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F4ED778-BDA9-4D98-9A44-CA27A387AA18}"/>
              </a:ext>
            </a:extLst>
          </p:cNvPr>
          <p:cNvSpPr txBox="1"/>
          <p:nvPr/>
        </p:nvSpPr>
        <p:spPr>
          <a:xfrm rot="16200000">
            <a:off x="3422618" y="2139529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Variance (V2)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BDD8474F-1450-4E8C-8244-7BBA8F61EEE3}"/>
              </a:ext>
            </a:extLst>
          </p:cNvPr>
          <p:cNvSpPr/>
          <p:nvPr/>
        </p:nvSpPr>
        <p:spPr>
          <a:xfrm>
            <a:off x="4131911" y="465420"/>
            <a:ext cx="4902908" cy="4613030"/>
          </a:xfrm>
          <a:prstGeom prst="flowChartAlternate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/>
                </a:solidFill>
              </a:rPr>
              <a:t>PCA is not used to Predict values. It is a Feature extraction Technique. By PCA we create new features from old (Original) Features but the new features will always be independent of each other.</a:t>
            </a:r>
          </a:p>
          <a:p>
            <a:pPr algn="ctr"/>
            <a:endParaRPr lang="en-US" sz="1050" dirty="0">
              <a:solidFill>
                <a:schemeClr val="accent4"/>
              </a:solidFill>
            </a:endParaRPr>
          </a:p>
          <a:p>
            <a:pPr algn="ctr"/>
            <a:r>
              <a:rPr lang="en-US" sz="1050" dirty="0">
                <a:solidFill>
                  <a:schemeClr val="accent4"/>
                </a:solidFill>
              </a:rPr>
              <a:t>From the Figure we can see the </a:t>
            </a:r>
            <a:r>
              <a:rPr lang="en-US" sz="1050" dirty="0">
                <a:solidFill>
                  <a:srgbClr val="92D050"/>
                </a:solidFill>
              </a:rPr>
              <a:t>Variance (V1 and V2) </a:t>
            </a:r>
            <a:r>
              <a:rPr lang="en-US" sz="1050" dirty="0">
                <a:solidFill>
                  <a:schemeClr val="accent4"/>
                </a:solidFill>
              </a:rPr>
              <a:t>explained by our Original data. PCA is known for Dimension reduction by Increasing Variance so that the Information is fairly retained with very minor loss.</a:t>
            </a:r>
          </a:p>
          <a:p>
            <a:pPr algn="ctr"/>
            <a:endParaRPr lang="en-US" sz="1050" dirty="0">
              <a:solidFill>
                <a:schemeClr val="accent4"/>
              </a:solidFill>
            </a:endParaRPr>
          </a:p>
          <a:p>
            <a:pPr algn="ctr"/>
            <a:r>
              <a:rPr lang="en-US" sz="1050" dirty="0">
                <a:solidFill>
                  <a:schemeClr val="accent4"/>
                </a:solidFill>
              </a:rPr>
              <a:t>When we have our data in higher dimension space , i.e., more features which can likely affect our model performance or consume too much computational resources that’s when PCA comes into picture. </a:t>
            </a:r>
          </a:p>
        </p:txBody>
      </p:sp>
    </p:spTree>
    <p:extLst>
      <p:ext uri="{BB962C8B-B14F-4D97-AF65-F5344CB8AC3E}">
        <p14:creationId xmlns:p14="http://schemas.microsoft.com/office/powerpoint/2010/main" val="60934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05BA7-5C8B-4BED-8081-AECCAA30B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3" y="1103243"/>
            <a:ext cx="7504043" cy="40402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3542C-89B5-4E93-82CF-E85CF0A86408}"/>
              </a:ext>
            </a:extLst>
          </p:cNvPr>
          <p:cNvSpPr txBox="1"/>
          <p:nvPr/>
        </p:nvSpPr>
        <p:spPr>
          <a:xfrm>
            <a:off x="416312" y="-1"/>
            <a:ext cx="8066049" cy="1271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Now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that we’re done, we have to pass our Scaled </a:t>
            </a:r>
            <a:r>
              <a:rPr lang="en-US" sz="1500" dirty="0" err="1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Dataframe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 in PCA model and observe the elbow plot to get better idea of explained variance.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At </a:t>
            </a:r>
            <a:r>
              <a:rPr lang="en-US" sz="1500" dirty="0">
                <a:solidFill>
                  <a:srgbClr val="FF0000"/>
                </a:solidFill>
                <a:latin typeface="Comic Sans MS" panose="030F0702030302020204" pitchFamily="66" charset="0"/>
              </a:rPr>
              <a:t>12</a:t>
            </a:r>
            <a:r>
              <a:rPr lang="en-US" sz="1500" baseline="30000" dirty="0">
                <a:solidFill>
                  <a:srgbClr val="FF0000"/>
                </a:solidFill>
                <a:latin typeface="Comic Sans MS" panose="030F0702030302020204" pitchFamily="66" charset="0"/>
              </a:rPr>
              <a:t>th</a:t>
            </a:r>
            <a:r>
              <a:rPr lang="en-US" sz="1500" dirty="0">
                <a:solidFill>
                  <a:srgbClr val="FF0000"/>
                </a:solidFill>
                <a:latin typeface="Comic Sans MS" panose="030F0702030302020204" pitchFamily="66" charset="0"/>
              </a:rPr>
              <a:t> component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our PCA model seems to </a:t>
            </a:r>
            <a:r>
              <a:rPr lang="en-US" sz="1500" dirty="0" smtClean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go Flat without </a:t>
            </a:r>
            <a:r>
              <a:rPr lang="en-US" sz="1500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explaining much of a Variance. </a:t>
            </a:r>
            <a:r>
              <a:rPr lang="en-US" sz="2100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73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0CE62-5688-4FCA-A6D3-0D5C69FFEB25}"/>
              </a:ext>
            </a:extLst>
          </p:cNvPr>
          <p:cNvSpPr txBox="1"/>
          <p:nvPr/>
        </p:nvSpPr>
        <p:spPr>
          <a:xfrm>
            <a:off x="3527122" y="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Linear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168A0-3001-42C8-91A0-CAC338AD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827"/>
            <a:ext cx="9144000" cy="3155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B177B-AA53-4B9B-B968-11D8F39FF078}"/>
              </a:ext>
            </a:extLst>
          </p:cNvPr>
          <p:cNvSpPr txBox="1"/>
          <p:nvPr/>
        </p:nvSpPr>
        <p:spPr>
          <a:xfrm>
            <a:off x="0" y="457805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Let’s pass the PCA Transformed data in our Machine Learning Regression Algorithms. To begin with , Linear Regression is a good approach, by splitting our Data into Training and Testing (30%). Our evaluation metric is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RMSLE</a:t>
            </a: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 , not </a:t>
            </a:r>
            <a:r>
              <a:rPr lang="en-US" sz="1500" b="1" strike="sngStrike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R-squared</a:t>
            </a: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. We can also hyper tune our Parameters to minimize the loss (RMSLE). We will also calculate </a:t>
            </a:r>
            <a:r>
              <a:rPr lang="en-US" sz="1500" b="1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Null RMSLE </a:t>
            </a: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, which we can set as a benchmark for our Models RMSLE.</a:t>
            </a:r>
            <a:endParaRPr lang="en-US" sz="2100" b="1" dirty="0">
              <a:solidFill>
                <a:schemeClr val="accent1">
                  <a:lumMod val="75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36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2DBDF-CEE0-45F0-B699-3F2C200783EB}"/>
              </a:ext>
            </a:extLst>
          </p:cNvPr>
          <p:cNvSpPr txBox="1"/>
          <p:nvPr/>
        </p:nvSpPr>
        <p:spPr>
          <a:xfrm>
            <a:off x="2568327" y="0"/>
            <a:ext cx="405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Decision Tree and Random Forest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50218-3EB3-4BDA-883C-BB079B6E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249"/>
            <a:ext cx="9144000" cy="1770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5C74F2-97E2-4055-A751-1F499827BB7C}"/>
              </a:ext>
            </a:extLst>
          </p:cNvPr>
          <p:cNvSpPr txBox="1"/>
          <p:nvPr/>
        </p:nvSpPr>
        <p:spPr>
          <a:xfrm>
            <a:off x="0" y="2177313"/>
            <a:ext cx="9144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100" b="1" dirty="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</a:rPr>
              <a:t>We’ve to import Decision Tree Regressor and Random Forest Regressor and implement respective algorithms on our Data and evaluate results.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A2D45-85E8-4367-8670-99C46722E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55433"/>
            <a:ext cx="9144001" cy="17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0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0CE62-5688-4FCA-A6D3-0D5C69FFEB25}"/>
              </a:ext>
            </a:extLst>
          </p:cNvPr>
          <p:cNvSpPr txBox="1"/>
          <p:nvPr/>
        </p:nvSpPr>
        <p:spPr>
          <a:xfrm>
            <a:off x="3007148" y="0"/>
            <a:ext cx="330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--- RMSLE Benchmark ---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B177B-AA53-4B9B-B968-11D8F39FF078}"/>
              </a:ext>
            </a:extLst>
          </p:cNvPr>
          <p:cNvSpPr txBox="1"/>
          <p:nvPr/>
        </p:nvSpPr>
        <p:spPr>
          <a:xfrm>
            <a:off x="800661" y="3463903"/>
            <a:ext cx="441297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We’ve Null RMSLE of </a:t>
            </a:r>
            <a:r>
              <a:rPr lang="en-US" sz="1500" b="1" dirty="0">
                <a:solidFill>
                  <a:srgbClr val="FF0000"/>
                </a:solidFill>
                <a:latin typeface="Lato" panose="020F0502020204030203" pitchFamily="34" charset="0"/>
              </a:rPr>
              <a:t>0.1146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 which is benchmark for our Prediction model’s RMSLE. Our model’s RMSLE must be less than Null RMSLE.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DB94D-A850-4BD1-ACA9-B1A24BE7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37" y="1966186"/>
            <a:ext cx="3398663" cy="299543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236EDDF-C0C3-44BC-B794-E78BAEB078BD}"/>
              </a:ext>
            </a:extLst>
          </p:cNvPr>
          <p:cNvSpPr/>
          <p:nvPr/>
        </p:nvSpPr>
        <p:spPr>
          <a:xfrm>
            <a:off x="1898979" y="606288"/>
            <a:ext cx="3129703" cy="2464904"/>
          </a:xfrm>
          <a:prstGeom prst="cloudCallout">
            <a:avLst>
              <a:gd name="adj1" fmla="val 90956"/>
              <a:gd name="adj2" fmla="val 7246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Ink Free" panose="03080402000500000000" pitchFamily="66" charset="0"/>
              </a:rPr>
              <a:t>Beat me if you can !! </a:t>
            </a:r>
          </a:p>
          <a:p>
            <a:pPr algn="ctr"/>
            <a:endParaRPr lang="en-US" sz="1050" dirty="0"/>
          </a:p>
          <a:p>
            <a:pPr algn="ctr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Null RMSLE : 0.1146</a:t>
            </a:r>
          </a:p>
        </p:txBody>
      </p:sp>
    </p:spTree>
    <p:extLst>
      <p:ext uri="{BB962C8B-B14F-4D97-AF65-F5344CB8AC3E}">
        <p14:creationId xmlns:p14="http://schemas.microsoft.com/office/powerpoint/2010/main" val="317720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E9023-FF33-44CB-9AAE-7516E12A9D87}"/>
              </a:ext>
            </a:extLst>
          </p:cNvPr>
          <p:cNvSpPr txBox="1"/>
          <p:nvPr/>
        </p:nvSpPr>
        <p:spPr>
          <a:xfrm>
            <a:off x="3500072" y="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Evaluation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D1121D-8BA8-426A-9F55-EE75B3FB3AA9}"/>
              </a:ext>
            </a:extLst>
          </p:cNvPr>
          <p:cNvSpPr txBox="1"/>
          <p:nvPr/>
        </p:nvSpPr>
        <p:spPr>
          <a:xfrm>
            <a:off x="1547812" y="520420"/>
            <a:ext cx="6048375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</a:rPr>
              <a:t>Reference</a:t>
            </a:r>
          </a:p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rgbClr val="00B050"/>
                </a:solidFill>
                <a:latin typeface="Lato" panose="020F0502020204030203" pitchFamily="34" charset="0"/>
              </a:rPr>
              <a:t>R2-score:  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Usually must be between </a:t>
            </a:r>
            <a:r>
              <a:rPr lang="en-US" sz="1500" b="1" dirty="0">
                <a:solidFill>
                  <a:srgbClr val="FF0000"/>
                </a:solidFill>
                <a:latin typeface="Lato" panose="020F0502020204030203" pitchFamily="34" charset="0"/>
              </a:rPr>
              <a:t>0 and 1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, towards </a:t>
            </a:r>
            <a:r>
              <a:rPr lang="en-US" sz="1500" b="1" dirty="0">
                <a:solidFill>
                  <a:srgbClr val="FF0000"/>
                </a:solidFill>
                <a:latin typeface="Lato" panose="020F0502020204030203" pitchFamily="34" charset="0"/>
              </a:rPr>
              <a:t>1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 considered as good fit.</a:t>
            </a:r>
          </a:p>
          <a:p>
            <a:pPr algn="ctr">
              <a:lnSpc>
                <a:spcPct val="150000"/>
              </a:lnSpc>
            </a:pPr>
            <a:endParaRPr lang="en-US" sz="1500" b="1" dirty="0">
              <a:solidFill>
                <a:schemeClr val="accent4">
                  <a:lumMod val="50000"/>
                </a:schemeClr>
              </a:solidFill>
              <a:latin typeface="Lato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rgbClr val="00B050"/>
                </a:solidFill>
                <a:latin typeface="Lato" panose="020F0502020204030203" pitchFamily="34" charset="0"/>
              </a:rPr>
              <a:t>RMSLE: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 [Value] </a:t>
            </a:r>
            <a:r>
              <a:rPr lang="en-US" sz="1500" b="1" dirty="0">
                <a:solidFill>
                  <a:srgbClr val="FF0000"/>
                </a:solidFill>
                <a:latin typeface="Lato" panose="020F0502020204030203" pitchFamily="34" charset="0"/>
              </a:rPr>
              <a:t>&lt;=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US" sz="1500" b="1" dirty="0">
                <a:latin typeface="Lato" panose="020F0502020204030203" pitchFamily="34" charset="0"/>
              </a:rPr>
              <a:t>0.1146</a:t>
            </a:r>
            <a:r>
              <a:rPr lang="en-US" sz="1500" b="1" dirty="0">
                <a:solidFill>
                  <a:schemeClr val="accent4">
                    <a:lumMod val="50000"/>
                  </a:schemeClr>
                </a:solidFill>
                <a:latin typeface="Lato" panose="020F0502020204030203" pitchFamily="34" charset="0"/>
              </a:rPr>
              <a:t> </a:t>
            </a:r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</a:rPr>
              <a:t>(Null RMSLE - A Benchmark to Achieve)</a:t>
            </a: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EC80CA7A-6E55-4E20-A020-2A687867244C}"/>
              </a:ext>
            </a:extLst>
          </p:cNvPr>
          <p:cNvSpPr/>
          <p:nvPr/>
        </p:nvSpPr>
        <p:spPr>
          <a:xfrm>
            <a:off x="8572500" y="3228975"/>
            <a:ext cx="200025" cy="1905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2" name="&quot;Not Allowed&quot; Symbol 11">
            <a:extLst>
              <a:ext uri="{FF2B5EF4-FFF2-40B4-BE49-F238E27FC236}">
                <a16:creationId xmlns:a16="http://schemas.microsoft.com/office/drawing/2014/main" id="{D873C993-0F4E-47BB-8C0B-17CEFA36999A}"/>
              </a:ext>
            </a:extLst>
          </p:cNvPr>
          <p:cNvSpPr/>
          <p:nvPr/>
        </p:nvSpPr>
        <p:spPr>
          <a:xfrm>
            <a:off x="6734175" y="3228975"/>
            <a:ext cx="200025" cy="190500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127B9F-068D-4F5B-A953-38472CAD3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77347"/>
              </p:ext>
            </p:extLst>
          </p:nvPr>
        </p:nvGraphicFramePr>
        <p:xfrm>
          <a:off x="0" y="2571751"/>
          <a:ext cx="9144000" cy="257174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209282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40401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97382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019422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02771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368172"/>
                    </a:ext>
                  </a:extLst>
                </a:gridCol>
              </a:tblGrid>
              <a:tr h="86756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 err="1" smtClean="0"/>
                        <a:t>Algori</a:t>
                      </a:r>
                      <a:endParaRPr lang="en-US" sz="1100" dirty="0" smtClean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 err="1" smtClean="0"/>
                        <a:t>thms</a:t>
                      </a:r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Training Score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Validation Score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Cross Validation Score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R2-Score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RMSLE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38976349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Linear Regression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0.0424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0.0438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-0.0485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-23.10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6669312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Decision Tree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0.9258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0.9169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0.9137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0.9104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0.037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30327005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Random Forest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0.9304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0.9245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0.9233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0.9177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0.035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683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3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F38475-BAEA-4777-AC2E-337567AA8250}"/>
              </a:ext>
            </a:extLst>
          </p:cNvPr>
          <p:cNvSpPr/>
          <p:nvPr/>
        </p:nvSpPr>
        <p:spPr>
          <a:xfrm>
            <a:off x="371475" y="2819400"/>
            <a:ext cx="1019175" cy="561975"/>
          </a:xfrm>
          <a:prstGeom prst="wedgeRectCallout">
            <a:avLst>
              <a:gd name="adj1" fmla="val 114210"/>
              <a:gd name="adj2" fmla="val -1077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3CA8DBC-B319-48E3-B585-F99375F5B3CB}"/>
              </a:ext>
            </a:extLst>
          </p:cNvPr>
          <p:cNvSpPr/>
          <p:nvPr/>
        </p:nvSpPr>
        <p:spPr>
          <a:xfrm>
            <a:off x="2319338" y="2900363"/>
            <a:ext cx="1019175" cy="561975"/>
          </a:xfrm>
          <a:prstGeom prst="wedgeRectCallout">
            <a:avLst>
              <a:gd name="adj1" fmla="val 196453"/>
              <a:gd name="adj2" fmla="val -123028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Decision Tree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1B9CC70-3C0C-4703-9486-242F1315C2DB}"/>
              </a:ext>
            </a:extLst>
          </p:cNvPr>
          <p:cNvSpPr/>
          <p:nvPr/>
        </p:nvSpPr>
        <p:spPr>
          <a:xfrm>
            <a:off x="3199365" y="3558291"/>
            <a:ext cx="1019175" cy="561975"/>
          </a:xfrm>
          <a:prstGeom prst="wedgeRectCallout">
            <a:avLst>
              <a:gd name="adj1" fmla="val 85847"/>
              <a:gd name="adj2" fmla="val 29440"/>
            </a:avLst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Random Forest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5F1D270F-F787-4DEF-AF38-CA17B59821D2}"/>
              </a:ext>
            </a:extLst>
          </p:cNvPr>
          <p:cNvSpPr/>
          <p:nvPr/>
        </p:nvSpPr>
        <p:spPr>
          <a:xfrm>
            <a:off x="200025" y="3543300"/>
            <a:ext cx="2924175" cy="1428750"/>
          </a:xfrm>
          <a:prstGeom prst="snip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Visualizations show us How our model’s </a:t>
            </a:r>
            <a:r>
              <a:rPr lang="en-US" sz="1050" dirty="0">
                <a:solidFill>
                  <a:srgbClr val="FFFF00"/>
                </a:solidFill>
              </a:rPr>
              <a:t>Predictions</a:t>
            </a:r>
            <a:r>
              <a:rPr lang="en-US" sz="1050" dirty="0"/>
              <a:t> are close to </a:t>
            </a:r>
            <a:r>
              <a:rPr lang="en-US" sz="1050" dirty="0">
                <a:solidFill>
                  <a:srgbClr val="FFFF00"/>
                </a:solidFill>
              </a:rPr>
              <a:t>Test</a:t>
            </a:r>
            <a:r>
              <a:rPr lang="en-US" sz="1050" dirty="0"/>
              <a:t> Data. It is evident that Decision Tree and Random Forest are Performing well.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E1DB0-0C05-4A18-9BF4-26BA5FB4D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7" y="99678"/>
            <a:ext cx="4541483" cy="2423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68494-91E7-4064-ADE0-995D95859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517" y="16936"/>
            <a:ext cx="4541483" cy="2603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1D1E5-9BEE-48F5-A41E-89E55DAA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517" y="2648334"/>
            <a:ext cx="4541483" cy="244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4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29CF3-BD61-468A-91E9-F26BE5B90EA9}"/>
              </a:ext>
            </a:extLst>
          </p:cNvPr>
          <p:cNvSpPr txBox="1"/>
          <p:nvPr/>
        </p:nvSpPr>
        <p:spPr>
          <a:xfrm>
            <a:off x="3500072" y="0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Another Approach…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9ADB8-071A-4561-BF38-EDD2B0173F7D}"/>
              </a:ext>
            </a:extLst>
          </p:cNvPr>
          <p:cNvSpPr txBox="1"/>
          <p:nvPr/>
        </p:nvSpPr>
        <p:spPr>
          <a:xfrm>
            <a:off x="0" y="602166"/>
            <a:ext cx="895814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Sitka Display" panose="02000505000000020004" pitchFamily="2" charset="0"/>
              </a:rPr>
              <a:t>Another approach we could go with is </a:t>
            </a:r>
            <a:r>
              <a:rPr lang="en-US" sz="2100" b="1" dirty="0">
                <a:solidFill>
                  <a:srgbClr val="FF0000"/>
                </a:solidFill>
                <a:latin typeface="Sitka Display" panose="02000505000000020004" pitchFamily="2" charset="0"/>
              </a:rPr>
              <a:t>without PCA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Sitka Display" panose="02000505000000020004" pitchFamily="2" charset="0"/>
              </a:rPr>
              <a:t>, just Standard Scaling Dataset and applying our Algorithms.</a:t>
            </a:r>
          </a:p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Sitka Display" panose="02000505000000020004" pitchFamily="2" charset="0"/>
              </a:rPr>
              <a:t>The approach can give us better idea of what works better for us.</a:t>
            </a:r>
          </a:p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Sitka Display" panose="02000505000000020004" pitchFamily="2" charset="0"/>
              </a:rPr>
              <a:t>This approach might take great amount of </a:t>
            </a:r>
            <a:r>
              <a:rPr lang="en-US" sz="2100" b="1" dirty="0">
                <a:solidFill>
                  <a:srgbClr val="FF0000"/>
                </a:solidFill>
                <a:latin typeface="Sitka Display" panose="02000505000000020004" pitchFamily="2" charset="0"/>
              </a:rPr>
              <a:t>computational resources and time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Sitka Display" panose="02000505000000020004" pitchFamily="2" charset="0"/>
              </a:rPr>
              <a:t>, it will be good if we can run this on </a:t>
            </a:r>
            <a:r>
              <a:rPr lang="en-US" sz="2100" b="1" dirty="0">
                <a:solidFill>
                  <a:srgbClr val="FF0000"/>
                </a:solidFill>
                <a:latin typeface="Sitka Display" panose="02000505000000020004" pitchFamily="2" charset="0"/>
              </a:rPr>
              <a:t>Google’s Collaboratory</a:t>
            </a:r>
            <a:r>
              <a:rPr lang="en-US" sz="2100" b="1" dirty="0">
                <a:solidFill>
                  <a:schemeClr val="accent5">
                    <a:lumMod val="50000"/>
                  </a:schemeClr>
                </a:solidFill>
                <a:latin typeface="Sitka Display" panose="02000505000000020004" pitchFamily="2" charset="0"/>
              </a:rPr>
              <a:t>, that will eliminate huge computational stress on our system as the program will be running on Cloud. </a:t>
            </a:r>
            <a:endParaRPr lang="en-US" sz="2100" b="1" dirty="0" smtClean="0">
              <a:solidFill>
                <a:schemeClr val="accent5">
                  <a:lumMod val="50000"/>
                </a:schemeClr>
              </a:solidFill>
              <a:latin typeface="Sitka Display" panose="02000505000000020004" pitchFamily="2" charset="0"/>
            </a:endParaRPr>
          </a:p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100" b="1" dirty="0">
              <a:solidFill>
                <a:schemeClr val="accent5">
                  <a:lumMod val="50000"/>
                </a:schemeClr>
              </a:solidFill>
              <a:latin typeface="Sitka Display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4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85E205-B3A7-48C2-95A1-D4B7577AFA66}"/>
              </a:ext>
            </a:extLst>
          </p:cNvPr>
          <p:cNvSpPr txBox="1"/>
          <p:nvPr/>
        </p:nvSpPr>
        <p:spPr>
          <a:xfrm>
            <a:off x="2873906" y="109031"/>
            <a:ext cx="3623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r>
              <a:rPr 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“Without PCA” approach..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24123-A425-4328-8665-9DA8D1850E73}"/>
              </a:ext>
            </a:extLst>
          </p:cNvPr>
          <p:cNvSpPr txBox="1"/>
          <p:nvPr/>
        </p:nvSpPr>
        <p:spPr>
          <a:xfrm>
            <a:off x="1640594" y="1262094"/>
            <a:ext cx="604837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500" b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</a:rPr>
              <a:t>Remember our Null RMSLE: </a:t>
            </a:r>
            <a:r>
              <a:rPr lang="en-US" sz="1500" b="1" dirty="0">
                <a:solidFill>
                  <a:srgbClr val="C00000"/>
                </a:solidFill>
                <a:latin typeface="Lato" panose="020F0502020204030203" pitchFamily="34" charset="0"/>
              </a:rPr>
              <a:t>0.1146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7D2D2E-7102-4EBF-B245-E2D4DC02E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307951"/>
              </p:ext>
            </p:extLst>
          </p:nvPr>
        </p:nvGraphicFramePr>
        <p:xfrm>
          <a:off x="0" y="2571751"/>
          <a:ext cx="9144000" cy="257174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2092821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2404014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973823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019422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102771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572368172"/>
                    </a:ext>
                  </a:extLst>
                </a:gridCol>
              </a:tblGrid>
              <a:tr h="86756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Algorithms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Training Score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Validation Score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Cross Validation Score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R2-Score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RMSLE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976349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Linear Regression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0.0434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0.0450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-0.0487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-22.45</a:t>
                      </a:r>
                      <a:endParaRPr lang="en-US" sz="1100" b="1" dirty="0">
                        <a:solidFill>
                          <a:schemeClr val="accent4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-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6669312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Decision Tree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0.4643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0.4577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0.4575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-0.161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0.087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30327005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Random Forest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0.4760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0.4707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0.4726</a:t>
                      </a:r>
                      <a:endParaRPr lang="en-US" sz="11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dirty="0"/>
                        <a:t>-0.176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0.087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6839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49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PRESENTATION OUTLINE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MV Boli" panose="02000500030200090000" pitchFamily="2" charset="0"/>
              </a:rPr>
              <a:t>Business Objective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MV Boli" panose="02000500030200090000" pitchFamily="2" charset="0"/>
              </a:rPr>
              <a:t>Data Source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MV Boli" panose="02000500030200090000" pitchFamily="2" charset="0"/>
              </a:rPr>
              <a:t>Methodology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MV Boli" panose="02000500030200090000" pitchFamily="2" charset="0"/>
              </a:rPr>
              <a:t>Evaluation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MV Boli" panose="02000500030200090000" pitchFamily="2" charset="0"/>
              </a:rPr>
              <a:t>Summary</a:t>
            </a:r>
            <a:endParaRPr lang="en-US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5F1D270F-F787-4DEF-AF38-CA17B59821D2}"/>
              </a:ext>
            </a:extLst>
          </p:cNvPr>
          <p:cNvSpPr/>
          <p:nvPr/>
        </p:nvSpPr>
        <p:spPr>
          <a:xfrm>
            <a:off x="209964" y="3642692"/>
            <a:ext cx="2924175" cy="1428750"/>
          </a:xfrm>
          <a:prstGeom prst="snip1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 VS Prediction, How close they are ?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854FEF8-7821-4785-A0C9-37219874B33B}"/>
              </a:ext>
            </a:extLst>
          </p:cNvPr>
          <p:cNvSpPr/>
          <p:nvPr/>
        </p:nvSpPr>
        <p:spPr>
          <a:xfrm>
            <a:off x="493436" y="2981325"/>
            <a:ext cx="1019175" cy="561975"/>
          </a:xfrm>
          <a:prstGeom prst="wedgeRectCallout">
            <a:avLst>
              <a:gd name="adj1" fmla="val 114210"/>
              <a:gd name="adj2" fmla="val -10777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Linear Regression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118C3B4-D0A9-4B6B-8780-6999A23F608A}"/>
              </a:ext>
            </a:extLst>
          </p:cNvPr>
          <p:cNvSpPr/>
          <p:nvPr/>
        </p:nvSpPr>
        <p:spPr>
          <a:xfrm>
            <a:off x="2398436" y="2981325"/>
            <a:ext cx="1019175" cy="561975"/>
          </a:xfrm>
          <a:prstGeom prst="wedgeRectCallout">
            <a:avLst>
              <a:gd name="adj1" fmla="val 193527"/>
              <a:gd name="adj2" fmla="val -14425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Decision Tree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2715C6-E90A-48C3-8D23-FC8C96C3CF05}"/>
              </a:ext>
            </a:extLst>
          </p:cNvPr>
          <p:cNvSpPr/>
          <p:nvPr/>
        </p:nvSpPr>
        <p:spPr>
          <a:xfrm>
            <a:off x="3313039" y="3828187"/>
            <a:ext cx="1019175" cy="561975"/>
          </a:xfrm>
          <a:prstGeom prst="wedgeRectCallout">
            <a:avLst>
              <a:gd name="adj1" fmla="val 83897"/>
              <a:gd name="adj2" fmla="val 54201"/>
            </a:avLst>
          </a:prstGeom>
          <a:solidFill>
            <a:srgbClr val="7030A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118987-96F9-4C57-B38B-EEFA71B6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82550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257740-2E52-42B9-A3F3-77AAB4A0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0" y="0"/>
            <a:ext cx="4482550" cy="2571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5FCD9-F5D2-499D-95E2-461E48215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450" y="2571750"/>
            <a:ext cx="4364503" cy="251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A74380-1ECB-4439-A98E-235C8C0398C5}"/>
              </a:ext>
            </a:extLst>
          </p:cNvPr>
          <p:cNvSpPr txBox="1"/>
          <p:nvPr/>
        </p:nvSpPr>
        <p:spPr>
          <a:xfrm>
            <a:off x="3543954" y="110594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Recommended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6A05F-6EC7-4DC7-BC27-51BE702F45F4}"/>
              </a:ext>
            </a:extLst>
          </p:cNvPr>
          <p:cNvSpPr txBox="1"/>
          <p:nvPr/>
        </p:nvSpPr>
        <p:spPr>
          <a:xfrm>
            <a:off x="0" y="966763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Apply </a:t>
            </a:r>
            <a:r>
              <a:rPr lang="en-US" sz="1950" b="1" dirty="0">
                <a:solidFill>
                  <a:schemeClr val="accent5">
                    <a:lumMod val="75000"/>
                  </a:schemeClr>
                </a:solidFill>
                <a:latin typeface="Sitka Display" panose="02000505000000020004" pitchFamily="2" charset="0"/>
              </a:rPr>
              <a:t>Standard Scaling </a:t>
            </a: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on the Dataset to Normalize the values.</a:t>
            </a:r>
          </a:p>
          <a:p>
            <a:pPr marL="257175" indent="-2571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Further, Apply PCA to reduce dimensions, as you’ll extract features from our </a:t>
            </a:r>
          </a:p>
          <a:p>
            <a:pPr algn="just">
              <a:lnSpc>
                <a:spcPct val="200000"/>
              </a:lnSpc>
            </a:pP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    primary </a:t>
            </a:r>
            <a:r>
              <a:rPr lang="en-US" sz="1950" b="1" dirty="0" err="1">
                <a:solidFill>
                  <a:srgbClr val="C00000"/>
                </a:solidFill>
                <a:latin typeface="Sitka Display" panose="02000505000000020004" pitchFamily="2" charset="0"/>
              </a:rPr>
              <a:t>DateTime</a:t>
            </a: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 Feature. Those additional features might lead our model</a:t>
            </a:r>
          </a:p>
          <a:p>
            <a:pPr algn="just">
              <a:lnSpc>
                <a:spcPct val="200000"/>
              </a:lnSpc>
            </a:pP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    to suffer from </a:t>
            </a:r>
            <a:r>
              <a:rPr lang="en-US" sz="1950" b="1" dirty="0">
                <a:solidFill>
                  <a:schemeClr val="accent5">
                    <a:lumMod val="75000"/>
                  </a:schemeClr>
                </a:solidFill>
                <a:latin typeface="Sitka Display" panose="02000505000000020004" pitchFamily="2" charset="0"/>
              </a:rPr>
              <a:t>“Curse of dimensionality” </a:t>
            </a: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and could drastically affect performance.</a:t>
            </a:r>
          </a:p>
          <a:p>
            <a:pPr marL="257175" indent="-257175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Pass the </a:t>
            </a:r>
            <a:r>
              <a:rPr lang="en-US" sz="1950" b="1" dirty="0">
                <a:solidFill>
                  <a:schemeClr val="accent5">
                    <a:lumMod val="75000"/>
                  </a:schemeClr>
                </a:solidFill>
                <a:latin typeface="Sitka Display" panose="02000505000000020004" pitchFamily="2" charset="0"/>
              </a:rPr>
              <a:t>PCA Transformed </a:t>
            </a:r>
            <a:r>
              <a:rPr lang="en-US" sz="1950" b="1" dirty="0">
                <a:solidFill>
                  <a:srgbClr val="C00000"/>
                </a:solidFill>
                <a:latin typeface="Sitka Display" panose="02000505000000020004" pitchFamily="2" charset="0"/>
              </a:rPr>
              <a:t>data in our ML Regression Algorithms and Evaluate results.</a:t>
            </a:r>
          </a:p>
        </p:txBody>
      </p:sp>
    </p:spTree>
    <p:extLst>
      <p:ext uri="{BB962C8B-B14F-4D97-AF65-F5344CB8AC3E}">
        <p14:creationId xmlns:p14="http://schemas.microsoft.com/office/powerpoint/2010/main" val="61236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3.7037E-7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6F114D-2364-492E-A4C5-4374506C57A9}"/>
              </a:ext>
            </a:extLst>
          </p:cNvPr>
          <p:cNvSpPr/>
          <p:nvPr/>
        </p:nvSpPr>
        <p:spPr>
          <a:xfrm>
            <a:off x="3827084" y="81887"/>
            <a:ext cx="1534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Insights</a:t>
            </a:r>
          </a:p>
        </p:txBody>
      </p:sp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59DD1624-6EC7-4B33-9496-63D5F884A577}"/>
              </a:ext>
            </a:extLst>
          </p:cNvPr>
          <p:cNvSpPr/>
          <p:nvPr/>
        </p:nvSpPr>
        <p:spPr>
          <a:xfrm>
            <a:off x="0" y="543552"/>
            <a:ext cx="8995317" cy="4599948"/>
          </a:xfrm>
          <a:prstGeom prst="snip2Diag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Observed which taxi service provider is most Frequently used by New Yorkers.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Found out few trips which were going from 528 Hours to 972 Hours, possibly Outliers.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With the help of Tableau, we’re able to make good use of Geographical Data provided in the Dataset to figure prominent Locations of Taxi’s pickup /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dropoff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 points.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Also, found out some Trips of which pickups /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dropoff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 point ended up somewhere in North Atlantic Sea. 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Passenger count Analysis showed us that there were few trips with Zero Passengers.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Monthly trip analysis gives us a insight of Month – March and April marking the highest number of Trips while January marking lowest, possibly due to Snowfall.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In a day, we could observe that 5pm to 10pm is the time when New Yorkers Rush too much.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 Semibold" panose="020B0603030403020204" pitchFamily="34" charset="0"/>
              </a:rPr>
              <a:t>Observations says that Friday’s and Saturday’s are those days in a week when New Yorkers prefer to get out of their home.</a:t>
            </a:r>
          </a:p>
        </p:txBody>
      </p:sp>
    </p:spTree>
    <p:extLst>
      <p:ext uri="{BB962C8B-B14F-4D97-AF65-F5344CB8AC3E}">
        <p14:creationId xmlns:p14="http://schemas.microsoft.com/office/powerpoint/2010/main" val="152342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Data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Info:</a:t>
            </a:r>
            <a:endParaRPr lang="en-US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Segoe UI" panose="020B05020402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Statistics:</a:t>
            </a:r>
            <a:endParaRPr lang="en-US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Segoe UI" panose="020B0502040204020203" pitchFamily="34" charset="0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Rows -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1458644</a:t>
            </a:r>
          </a:p>
          <a:p>
            <a:pPr marL="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Features -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11 (Including Target)</a:t>
            </a: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Target –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Trip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  <a:cs typeface="Segoe UI" panose="020B0502040204020203" pitchFamily="34" charset="0"/>
              </a:rPr>
              <a:t>Duration                      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anose="02040502050505030304" pitchFamily="18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9B127-BBE9-41AD-A92F-D37C38D33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107" y="949828"/>
            <a:ext cx="3246782" cy="34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3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5025"/>
            <a:ext cx="8497763" cy="841082"/>
          </a:xfrm>
        </p:spPr>
        <p:txBody>
          <a:bodyPr/>
          <a:lstStyle/>
          <a:p>
            <a: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Questions Arising</a:t>
            </a:r>
            <a:br>
              <a:rPr lang="en-US" sz="4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What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types of Variables do we have ?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Are there any False trips or Invalid data point which exceeds Trip Duration well above impossibility ?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What’s the most frequent travelled destination ?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And much more to know as we continue with Analysis.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401120" cy="3806101"/>
          </a:xfrm>
        </p:spPr>
        <p:txBody>
          <a:bodyPr/>
          <a:lstStyle/>
          <a:p>
            <a:pPr algn="ctr"/>
            <a:endParaRPr lang="en-US" sz="3600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216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649FB2-6FED-4996-94F9-122CC494AEE5}"/>
              </a:ext>
            </a:extLst>
          </p:cNvPr>
          <p:cNvSpPr txBox="1"/>
          <p:nvPr/>
        </p:nvSpPr>
        <p:spPr>
          <a:xfrm>
            <a:off x="3644343" y="1"/>
            <a:ext cx="2496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cs typeface="Segoe UI" panose="020B0502040204020203" pitchFamily="34" charset="0"/>
              </a:rPr>
              <a:t>Approach</a:t>
            </a:r>
            <a:endParaRPr lang="en-US" sz="36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4383D-A271-440B-B60F-331167B9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575" y="647924"/>
            <a:ext cx="2966831" cy="189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1579D2-9B1D-47AC-8615-016A6D29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517" y="623248"/>
            <a:ext cx="2966831" cy="1897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EDC0B-2E1C-4385-B1ED-6460C423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661" y="623248"/>
            <a:ext cx="3210339" cy="18973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17DCD8-108E-4B18-A66B-CC55D923ED74}"/>
              </a:ext>
            </a:extLst>
          </p:cNvPr>
          <p:cNvSpPr txBox="1"/>
          <p:nvPr/>
        </p:nvSpPr>
        <p:spPr>
          <a:xfrm>
            <a:off x="442772" y="1225660"/>
            <a:ext cx="18549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Data Preparation</a:t>
            </a:r>
          </a:p>
          <a:p>
            <a:pPr algn="ctr"/>
            <a:r>
              <a:rPr lang="en-US" sz="1050" b="1" dirty="0"/>
              <a:t> and </a:t>
            </a:r>
          </a:p>
          <a:p>
            <a:pPr algn="ctr"/>
            <a:r>
              <a:rPr lang="en-US" sz="1050" b="1" dirty="0"/>
              <a:t>Exploratory Data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B2F80-5F3A-4B8A-B54A-DF02FB0AE69C}"/>
              </a:ext>
            </a:extLst>
          </p:cNvPr>
          <p:cNvSpPr txBox="1"/>
          <p:nvPr/>
        </p:nvSpPr>
        <p:spPr>
          <a:xfrm>
            <a:off x="3412670" y="1265585"/>
            <a:ext cx="1863011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Building Predictive Model </a:t>
            </a:r>
          </a:p>
          <a:p>
            <a:pPr algn="ctr"/>
            <a:r>
              <a:rPr lang="en-US" sz="1050" b="1" dirty="0"/>
              <a:t>using Multiple </a:t>
            </a:r>
          </a:p>
          <a:p>
            <a:pPr algn="ctr"/>
            <a:r>
              <a:rPr lang="en-US" sz="1050" b="1" dirty="0"/>
              <a:t>Techniques / Algorithms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1A712-FD1E-46C5-AE61-20DA259BFBA0}"/>
              </a:ext>
            </a:extLst>
          </p:cNvPr>
          <p:cNvSpPr txBox="1"/>
          <p:nvPr/>
        </p:nvSpPr>
        <p:spPr>
          <a:xfrm>
            <a:off x="6496129" y="1265585"/>
            <a:ext cx="177965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Optimal Model Identified </a:t>
            </a:r>
          </a:p>
          <a:p>
            <a:pPr algn="ctr"/>
            <a:r>
              <a:rPr lang="en-US" sz="1050" b="1" dirty="0"/>
              <a:t>through </a:t>
            </a:r>
          </a:p>
          <a:p>
            <a:pPr algn="ctr"/>
            <a:r>
              <a:rPr lang="en-US" sz="1050" b="1" dirty="0"/>
              <a:t>Testing and 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FBABE-3208-4582-B200-B24ADBB8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87" y="2520569"/>
            <a:ext cx="2857500" cy="20812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912038-0270-4AE2-9417-47E8DFD63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017" y="2545246"/>
            <a:ext cx="3138157" cy="20812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7CFBF-1BA7-49CB-BB78-475F10F95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528" y="2520569"/>
            <a:ext cx="3130472" cy="20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17757" y="371707"/>
            <a:ext cx="7449014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4020202020204" pitchFamily="34" charset="-78"/>
                <a:cs typeface="Dubai Medium" panose="020B0604020202020204" pitchFamily="34" charset="-78"/>
              </a:rPr>
              <a:t>Machine Learning Algorithm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Decomposition : PCA</a:t>
            </a: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Linear Regression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Decision Tree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Random Forest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25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3FA1CC-1F0C-4619-8D51-F6E8F27B41B5}"/>
              </a:ext>
            </a:extLst>
          </p:cNvPr>
          <p:cNvSpPr txBox="1"/>
          <p:nvPr/>
        </p:nvSpPr>
        <p:spPr>
          <a:xfrm>
            <a:off x="2148106" y="1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  <a:cs typeface="Segoe UI" panose="020B0502040204020203" pitchFamily="34" charset="0"/>
              </a:rPr>
              <a:t>Data Preparation and EDA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95FADA-4F5A-428B-AECA-5062D3D29707}"/>
              </a:ext>
            </a:extLst>
          </p:cNvPr>
          <p:cNvSpPr/>
          <p:nvPr/>
        </p:nvSpPr>
        <p:spPr>
          <a:xfrm>
            <a:off x="0" y="657550"/>
            <a:ext cx="91440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First, begin with setting our path and importing required packages.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C1578-815A-4C38-B0BA-5039EC23A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9" t="34063"/>
          <a:stretch/>
        </p:blipFill>
        <p:spPr>
          <a:xfrm>
            <a:off x="289932" y="1397620"/>
            <a:ext cx="8802029" cy="688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FDFF21-ABB9-46D4-8438-56B28A7B4BFF}"/>
              </a:ext>
            </a:extLst>
          </p:cNvPr>
          <p:cNvSpPr/>
          <p:nvPr/>
        </p:nvSpPr>
        <p:spPr>
          <a:xfrm>
            <a:off x="0" y="2105602"/>
            <a:ext cx="9144000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Now, Let’s read our dataset, we have some good amount of features in 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C65651-2D6D-4A32-8757-9E3ED3DF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3522"/>
            <a:ext cx="9144000" cy="207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4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2F734C-4068-4B47-B464-004FDE40856F}"/>
              </a:ext>
            </a:extLst>
          </p:cNvPr>
          <p:cNvSpPr/>
          <p:nvPr/>
        </p:nvSpPr>
        <p:spPr>
          <a:xfrm>
            <a:off x="0" y="1"/>
            <a:ext cx="914400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Consolas" panose="020B0609020204030204" pitchFamily="49" charset="0"/>
              </a:rPr>
              <a:t>We have some features with “object” </a:t>
            </a:r>
            <a:r>
              <a:rPr lang="en-US" sz="1050" b="1" dirty="0" err="1">
                <a:latin typeface="Consolas" panose="020B0609020204030204" pitchFamily="49" charset="0"/>
              </a:rPr>
              <a:t>dtype</a:t>
            </a:r>
            <a:r>
              <a:rPr lang="en-US" sz="1050" b="1" dirty="0">
                <a:latin typeface="Consolas" panose="020B0609020204030204" pitchFamily="49" charset="0"/>
              </a:rPr>
              <a:t> and quite surprising to see that no </a:t>
            </a:r>
            <a:r>
              <a:rPr lang="en-US" sz="1050" b="1" dirty="0">
                <a:solidFill>
                  <a:srgbClr val="FF0000"/>
                </a:solidFill>
                <a:latin typeface="Consolas" panose="020B0609020204030204" pitchFamily="49" charset="0"/>
              </a:rPr>
              <a:t>Null Values</a:t>
            </a:r>
            <a:r>
              <a:rPr lang="en-US" sz="1050" b="1" dirty="0">
                <a:latin typeface="Consolas" panose="020B0609020204030204" pitchFamily="49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A146B-D48B-4E29-BCAA-8894FE51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6069"/>
            <a:ext cx="9144000" cy="23074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889418-7A03-41DB-BB51-4A6E1B7C9F4F}"/>
              </a:ext>
            </a:extLst>
          </p:cNvPr>
          <p:cNvSpPr/>
          <p:nvPr/>
        </p:nvSpPr>
        <p:spPr>
          <a:xfrm>
            <a:off x="0" y="581440"/>
            <a:ext cx="9144000" cy="2509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100" b="1" dirty="0"/>
              <a:t>  </a:t>
            </a:r>
            <a:r>
              <a:rPr lang="en-US" sz="1100" b="1" dirty="0">
                <a:latin typeface="Consolas" panose="020B0609020204030204" pitchFamily="49" charset="0"/>
              </a:rPr>
              <a:t>Data fields: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id - a unique identifier for each trip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vendor_id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a code indicating the provider associated with the trip record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pickup_datetime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date and time when the meter was engaged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dropoff_datetime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date and time when the meter was disengaged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passenger_count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the number of passengers in the vehicle (driver entered value)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pickup_longitude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the longitude where the meter was engaged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pickup_latitude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the latitude where the meter was engaged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dropoff_longitude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the longitude where the meter was disengaged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dropoff_latitude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the latitude where the meter was disengaged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store_and_fwd_flag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This flag indicates whether the trip record was held in vehicle memory before sending to the vendor because the vehicle did not have a connection to the server - Y=store and forward; N=not a store and forward trip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trip_duration</a:t>
            </a:r>
            <a:r>
              <a:rPr lang="en-US" sz="1100" dirty="0">
                <a:solidFill>
                  <a:schemeClr val="tx1">
                    <a:lumMod val="40000"/>
                    <a:lumOff val="60000"/>
                  </a:schemeClr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 - duration of the trip in seconds</a:t>
            </a:r>
          </a:p>
          <a:p>
            <a:pPr>
              <a:lnSpc>
                <a:spcPct val="150000"/>
              </a:lnSpc>
            </a:pPr>
            <a:endParaRPr 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4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1593</Words>
  <Application>Microsoft Office PowerPoint</Application>
  <PresentationFormat>On-screen Show (16:9)</PresentationFormat>
  <Paragraphs>188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7" baseType="lpstr">
      <vt:lpstr>Wingdings</vt:lpstr>
      <vt:lpstr>Mongolian Baiti</vt:lpstr>
      <vt:lpstr>Dubai Medium</vt:lpstr>
      <vt:lpstr>MV Boli</vt:lpstr>
      <vt:lpstr>Bahnschrift Light</vt:lpstr>
      <vt:lpstr>Gadugi</vt:lpstr>
      <vt:lpstr>Sitka Display</vt:lpstr>
      <vt:lpstr>Palatino Linotype</vt:lpstr>
      <vt:lpstr>Cambria Math</vt:lpstr>
      <vt:lpstr>Corbel</vt:lpstr>
      <vt:lpstr>Ink Free</vt:lpstr>
      <vt:lpstr>Comic Sans MS</vt:lpstr>
      <vt:lpstr>Arial</vt:lpstr>
      <vt:lpstr>Arial Black</vt:lpstr>
      <vt:lpstr>Verdana</vt:lpstr>
      <vt:lpstr>Javanese Text</vt:lpstr>
      <vt:lpstr>Bahnschrift SemiBold SemiConden</vt:lpstr>
      <vt:lpstr>Calibri</vt:lpstr>
      <vt:lpstr>Consolas</vt:lpstr>
      <vt:lpstr>Lato</vt:lpstr>
      <vt:lpstr>Bahnschrift</vt:lpstr>
      <vt:lpstr>Segoe UI</vt:lpstr>
      <vt:lpstr>Montserrat</vt:lpstr>
      <vt:lpstr>Source Sans Pro Semibold</vt:lpstr>
      <vt:lpstr>Simple Light</vt:lpstr>
      <vt:lpstr>           Capstone Project NYC TAXI TRIP DURATION   </vt:lpstr>
      <vt:lpstr>PowerPoint Presentation</vt:lpstr>
      <vt:lpstr>PRESENTATION OUTLINE</vt:lpstr>
      <vt:lpstr>Data Info:</vt:lpstr>
      <vt:lpstr>Questions Arising  What types of Variables do we have ? Are there any False trips or Invalid data point which exceeds Trip Duration well above impossibility ? What’s the most frequent travelled destination ?  And much more to know as we continue with Analysis.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NYC TAXI TRIP DURATION</dc:title>
  <dc:creator>HP</dc:creator>
  <cp:lastModifiedBy>HP</cp:lastModifiedBy>
  <cp:revision>6</cp:revision>
  <dcterms:modified xsi:type="dcterms:W3CDTF">2022-07-03T07:08:17Z</dcterms:modified>
</cp:coreProperties>
</file>